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3" r:id="rId2"/>
    <p:sldId id="376" r:id="rId3"/>
    <p:sldId id="315" r:id="rId4"/>
    <p:sldId id="318" r:id="rId5"/>
    <p:sldId id="377" r:id="rId6"/>
    <p:sldId id="378" r:id="rId7"/>
    <p:sldId id="317" r:id="rId8"/>
    <p:sldId id="375" r:id="rId9"/>
    <p:sldId id="322" r:id="rId10"/>
    <p:sldId id="365" r:id="rId11"/>
    <p:sldId id="326" r:id="rId12"/>
    <p:sldId id="381" r:id="rId13"/>
    <p:sldId id="320" r:id="rId14"/>
    <p:sldId id="324" r:id="rId15"/>
    <p:sldId id="379" r:id="rId16"/>
    <p:sldId id="323" r:id="rId17"/>
    <p:sldId id="380" r:id="rId18"/>
    <p:sldId id="371" r:id="rId19"/>
    <p:sldId id="325" r:id="rId20"/>
    <p:sldId id="309" r:id="rId21"/>
    <p:sldId id="367" r:id="rId22"/>
    <p:sldId id="368" r:id="rId23"/>
    <p:sldId id="328" r:id="rId24"/>
    <p:sldId id="329" r:id="rId25"/>
    <p:sldId id="369" r:id="rId26"/>
    <p:sldId id="352" r:id="rId27"/>
    <p:sldId id="353" r:id="rId28"/>
    <p:sldId id="336" r:id="rId29"/>
    <p:sldId id="332" r:id="rId30"/>
    <p:sldId id="372" r:id="rId31"/>
    <p:sldId id="339" r:id="rId32"/>
    <p:sldId id="370" r:id="rId33"/>
    <p:sldId id="358" r:id="rId34"/>
    <p:sldId id="374" r:id="rId35"/>
    <p:sldId id="287" r:id="rId36"/>
    <p:sldId id="361" r:id="rId37"/>
    <p:sldId id="362" r:id="rId38"/>
    <p:sldId id="360" r:id="rId39"/>
    <p:sldId id="364" r:id="rId40"/>
    <p:sldId id="2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77"/>
            <p14:sldId id="378"/>
            <p14:sldId id="317"/>
            <p14:sldId id="375"/>
            <p14:sldId id="322"/>
            <p14:sldId id="365"/>
            <p14:sldId id="326"/>
            <p14:sldId id="381"/>
            <p14:sldId id="320"/>
            <p14:sldId id="324"/>
            <p14:sldId id="379"/>
            <p14:sldId id="323"/>
            <p14:sldId id="380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>
        <p:scale>
          <a:sx n="100" d="100"/>
          <a:sy n="100" d="100"/>
        </p:scale>
        <p:origin x="-636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6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8209D63-BA73-4FCE-94FE-8E48060268DF}"/>
              </a:ext>
            </a:extLst>
          </p:cNvPr>
          <p:cNvGrpSpPr/>
          <p:nvPr/>
        </p:nvGrpSpPr>
        <p:grpSpPr>
          <a:xfrm>
            <a:off x="48460" y="787136"/>
            <a:ext cx="8988036" cy="5450173"/>
            <a:chOff x="2964805" y="1220019"/>
            <a:chExt cx="10947746" cy="6477957"/>
          </a:xfrm>
        </p:grpSpPr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EF0B5E5-DC82-4EC3-89A4-B35555E150E1}"/>
                </a:ext>
              </a:extLst>
            </p:cNvPr>
            <p:cNvGrpSpPr/>
            <p:nvPr/>
          </p:nvGrpSpPr>
          <p:grpSpPr>
            <a:xfrm>
              <a:off x="11556202" y="2581957"/>
              <a:ext cx="2187673" cy="1298413"/>
              <a:chOff x="9808464" y="929511"/>
              <a:chExt cx="2109216" cy="1186155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40FA14B5-35AA-442F-8F2B-97383A9E6C68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9312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53" name="Picture 8" descr="The Korea Herald">
                <a:extLst>
                  <a:ext uri="{FF2B5EF4-FFF2-40B4-BE49-F238E27FC236}">
                    <a16:creationId xmlns:a16="http://schemas.microsoft.com/office/drawing/2014/main" id="{01586293-F6CE-4CE2-8D8E-C0A5F479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16" b="44702"/>
              <a:stretch/>
            </p:blipFill>
            <p:spPr bwMode="auto">
              <a:xfrm>
                <a:off x="9880990" y="1210705"/>
                <a:ext cx="1905000" cy="308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4" name="Picture 16" descr="Korea Joongang Daily">
                <a:extLst>
                  <a:ext uri="{FF2B5EF4-FFF2-40B4-BE49-F238E27FC236}">
                    <a16:creationId xmlns:a16="http://schemas.microsoft.com/office/drawing/2014/main" id="{D476E2B9-4A58-47FD-A559-D8D9B5AF3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0247" y="1540742"/>
                <a:ext cx="1855742" cy="24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18" descr="The Korea Times">
                <a:extLst>
                  <a:ext uri="{FF2B5EF4-FFF2-40B4-BE49-F238E27FC236}">
                    <a16:creationId xmlns:a16="http://schemas.microsoft.com/office/drawing/2014/main" id="{02DD32E2-A3A2-43DD-A987-215FFCF3B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3105" y="1823271"/>
                <a:ext cx="1788850" cy="184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701036E1-44B5-4C7B-AB4F-D7308B6DF2A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영어 뉴스 웹사이트</a:t>
                </a:r>
              </a:p>
            </p:txBody>
          </p:sp>
        </p:grpSp>
        <p:sp>
          <p:nvSpPr>
            <p:cNvPr id="293" name="사각형: 둥근 모서리 292">
              <a:extLst>
                <a:ext uri="{FF2B5EF4-FFF2-40B4-BE49-F238E27FC236}">
                  <a16:creationId xmlns:a16="http://schemas.microsoft.com/office/drawing/2014/main" id="{970B4530-4E6D-4765-AB14-6ECFF89E4CC1}"/>
                </a:ext>
              </a:extLst>
            </p:cNvPr>
            <p:cNvSpPr/>
            <p:nvPr/>
          </p:nvSpPr>
          <p:spPr>
            <a:xfrm>
              <a:off x="5248815" y="1899920"/>
              <a:ext cx="6042149" cy="5798056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4E4961E3-5E37-4F92-81B9-A5B264635006}"/>
                </a:ext>
              </a:extLst>
            </p:cNvPr>
            <p:cNvGrpSpPr/>
            <p:nvPr/>
          </p:nvGrpSpPr>
          <p:grpSpPr>
            <a:xfrm>
              <a:off x="7488421" y="1220019"/>
              <a:ext cx="1396208" cy="1047159"/>
              <a:chOff x="5884029" y="368707"/>
              <a:chExt cx="1396253" cy="1047190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E3730C46-C60E-43FA-98E3-BE0DD6B544D9}"/>
                  </a:ext>
                </a:extLst>
              </p:cNvPr>
              <p:cNvSpPr/>
              <p:nvPr/>
            </p:nvSpPr>
            <p:spPr>
              <a:xfrm>
                <a:off x="5994703" y="481584"/>
                <a:ext cx="1201299" cy="825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1" name="Picture 6" descr="How to Install Nodejs in AWS EC2 in a proper way - Cloudnweb">
                <a:extLst>
                  <a:ext uri="{FF2B5EF4-FFF2-40B4-BE49-F238E27FC236}">
                    <a16:creationId xmlns:a16="http://schemas.microsoft.com/office/drawing/2014/main" id="{809453F9-D76E-4926-B4A4-7126740C6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4029" y="368707"/>
                <a:ext cx="1396253" cy="1047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2A596DD7-22AC-4FC2-979A-DD293A41B3A2}"/>
                </a:ext>
              </a:extLst>
            </p:cNvPr>
            <p:cNvGrpSpPr/>
            <p:nvPr/>
          </p:nvGrpSpPr>
          <p:grpSpPr>
            <a:xfrm>
              <a:off x="5466235" y="2153922"/>
              <a:ext cx="1769801" cy="3649324"/>
              <a:chOff x="9808464" y="901764"/>
              <a:chExt cx="2109216" cy="3221385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23DF590-2275-42BC-A648-2FE28553D964}"/>
                  </a:ext>
                </a:extLst>
              </p:cNvPr>
              <p:cNvSpPr/>
              <p:nvPr/>
            </p:nvSpPr>
            <p:spPr>
              <a:xfrm>
                <a:off x="9808464" y="1166359"/>
                <a:ext cx="2109216" cy="29567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Apache Web Server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HTML5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ko-KR" altLang="en-US" sz="1199" dirty="0">
                    <a:solidFill>
                      <a:schemeClr val="tx1"/>
                    </a:solidFill>
                  </a:rPr>
                  <a:t>반응형 </a:t>
                </a:r>
                <a:r>
                  <a:rPr lang="en-US" altLang="ko-KR" sz="1199" dirty="0">
                    <a:solidFill>
                      <a:schemeClr val="tx1"/>
                    </a:solidFill>
                  </a:rPr>
                  <a:t>Web</a:t>
                </a:r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CC1F81C-C99A-4369-B74F-952CB32D2385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C1B684C1-E1A2-453D-8DC6-06F7D717396B}"/>
                </a:ext>
              </a:extLst>
            </p:cNvPr>
            <p:cNvGrpSpPr/>
            <p:nvPr/>
          </p:nvGrpSpPr>
          <p:grpSpPr>
            <a:xfrm>
              <a:off x="7634237" y="2186830"/>
              <a:ext cx="3280465" cy="3752960"/>
              <a:chOff x="5771734" y="1858494"/>
              <a:chExt cx="2109219" cy="315662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F1C280C-F6D0-4CA1-84C5-DC1370B63094}"/>
                  </a:ext>
                </a:extLst>
              </p:cNvPr>
              <p:cNvSpPr/>
              <p:nvPr/>
            </p:nvSpPr>
            <p:spPr>
              <a:xfrm>
                <a:off x="5771734" y="2123091"/>
                <a:ext cx="2109216" cy="2892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709E90DD-D681-4ADC-82C5-E20D6EC6ED9D}"/>
                  </a:ext>
                </a:extLst>
              </p:cNvPr>
              <p:cNvSpPr/>
              <p:nvPr/>
            </p:nvSpPr>
            <p:spPr>
              <a:xfrm>
                <a:off x="5771737" y="185849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Application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A6B95704-7E3C-4F61-B56B-F9627662D335}"/>
                </a:ext>
              </a:extLst>
            </p:cNvPr>
            <p:cNvGrpSpPr/>
            <p:nvPr/>
          </p:nvGrpSpPr>
          <p:grpSpPr>
            <a:xfrm>
              <a:off x="6945931" y="6163163"/>
              <a:ext cx="1927881" cy="1311442"/>
              <a:chOff x="9808464" y="901764"/>
              <a:chExt cx="2109217" cy="2091371"/>
            </a:xfrm>
          </p:grpSpPr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C4B5F3F2-7C7D-41BD-900A-BA28877B593F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70EA263-AD77-4D4A-8D9A-5E9956302270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35257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Server(RDBMS)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7C0931BA-627A-4B7F-823A-89C6A20E78D8}"/>
                </a:ext>
              </a:extLst>
            </p:cNvPr>
            <p:cNvGrpSpPr/>
            <p:nvPr/>
          </p:nvGrpSpPr>
          <p:grpSpPr>
            <a:xfrm>
              <a:off x="9003111" y="6163163"/>
              <a:ext cx="1927884" cy="1311442"/>
              <a:chOff x="9808464" y="795949"/>
              <a:chExt cx="2109217" cy="2197186"/>
            </a:xfrm>
          </p:grpSpPr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BA4998E8-E52D-403D-895B-63D1D51BB705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C066E660-39EE-460B-8B45-11D02895A65A}"/>
                  </a:ext>
                </a:extLst>
              </p:cNvPr>
              <p:cNvSpPr/>
              <p:nvPr/>
            </p:nvSpPr>
            <p:spPr>
              <a:xfrm>
                <a:off x="9808464" y="795949"/>
                <a:ext cx="2109216" cy="37041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Server(NoSQL)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9" name="Picture 20" descr="MySQL] 4. 데이터의 추가, 삭제, 갱신">
              <a:extLst>
                <a:ext uri="{FF2B5EF4-FFF2-40B4-BE49-F238E27FC236}">
                  <a16:creationId xmlns:a16="http://schemas.microsoft.com/office/drawing/2014/main" id="{231B93E5-BE6C-443E-80A4-86C23904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409" y="7095719"/>
              <a:ext cx="734256" cy="37888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2" descr="01. MongoDB(몽고디비) Study - NoSQL 이란? 그리고 MongoDB 소개">
              <a:extLst>
                <a:ext uri="{FF2B5EF4-FFF2-40B4-BE49-F238E27FC236}">
                  <a16:creationId xmlns:a16="http://schemas.microsoft.com/office/drawing/2014/main" id="{D3663F57-30AD-4EB2-B6AD-076465DE7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150" y="7186008"/>
              <a:ext cx="990828" cy="26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1" name="원통형 300">
              <a:extLst>
                <a:ext uri="{FF2B5EF4-FFF2-40B4-BE49-F238E27FC236}">
                  <a16:creationId xmlns:a16="http://schemas.microsoft.com/office/drawing/2014/main" id="{140AC216-BD3E-4E3C-9304-8736137CD4B3}"/>
                </a:ext>
              </a:extLst>
            </p:cNvPr>
            <p:cNvSpPr/>
            <p:nvPr/>
          </p:nvSpPr>
          <p:spPr>
            <a:xfrm>
              <a:off x="1000137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>
                  <a:solidFill>
                    <a:schemeClr val="tx1"/>
                  </a:solidFill>
                </a:rPr>
                <a:t>영어학습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2" name="원통형 301">
              <a:extLst>
                <a:ext uri="{FF2B5EF4-FFF2-40B4-BE49-F238E27FC236}">
                  <a16:creationId xmlns:a16="http://schemas.microsoft.com/office/drawing/2014/main" id="{5D73DA86-CFC3-4F04-90B9-A77A3A93CEBE}"/>
                </a:ext>
              </a:extLst>
            </p:cNvPr>
            <p:cNvSpPr/>
            <p:nvPr/>
          </p:nvSpPr>
          <p:spPr>
            <a:xfrm>
              <a:off x="701571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3" name="원통형 302">
              <a:extLst>
                <a:ext uri="{FF2B5EF4-FFF2-40B4-BE49-F238E27FC236}">
                  <a16:creationId xmlns:a16="http://schemas.microsoft.com/office/drawing/2014/main" id="{045D560A-9C9C-49E8-B93F-11E7E7940769}"/>
                </a:ext>
              </a:extLst>
            </p:cNvPr>
            <p:cNvSpPr/>
            <p:nvPr/>
          </p:nvSpPr>
          <p:spPr>
            <a:xfrm>
              <a:off x="7945327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학습 정보</a:t>
              </a:r>
            </a:p>
          </p:txBody>
        </p:sp>
        <p:sp>
          <p:nvSpPr>
            <p:cNvPr id="304" name="원통형 303">
              <a:extLst>
                <a:ext uri="{FF2B5EF4-FFF2-40B4-BE49-F238E27FC236}">
                  <a16:creationId xmlns:a16="http://schemas.microsoft.com/office/drawing/2014/main" id="{9FEFD1E6-6BE9-4CCB-BE87-91B6B678BED3}"/>
                </a:ext>
              </a:extLst>
            </p:cNvPr>
            <p:cNvSpPr/>
            <p:nvPr/>
          </p:nvSpPr>
          <p:spPr>
            <a:xfrm>
              <a:off x="9087384" y="6470261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기사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추출 정보</a:t>
              </a: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51E24D44-D4CB-4925-8C3E-AE1B451EDF93}"/>
                </a:ext>
              </a:extLst>
            </p:cNvPr>
            <p:cNvSpPr/>
            <p:nvPr/>
          </p:nvSpPr>
          <p:spPr>
            <a:xfrm>
              <a:off x="7768956" y="3147330"/>
              <a:ext cx="3028638" cy="3456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</a:rPr>
                <a:t>사용자의 학습 결과 데이터를 분석하여 맞춤형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학습 컨텐츠 제공</a:t>
              </a:r>
            </a:p>
          </p:txBody>
        </p:sp>
        <p:cxnSp>
          <p:nvCxnSpPr>
            <p:cNvPr id="306" name="직선 화살표 연결선 305">
              <a:extLst>
                <a:ext uri="{FF2B5EF4-FFF2-40B4-BE49-F238E27FC236}">
                  <a16:creationId xmlns:a16="http://schemas.microsoft.com/office/drawing/2014/main" id="{775803D4-48B1-40CD-B1E5-EB89C9280D5A}"/>
                </a:ext>
              </a:extLst>
            </p:cNvPr>
            <p:cNvCxnSpPr/>
            <p:nvPr/>
          </p:nvCxnSpPr>
          <p:spPr>
            <a:xfrm>
              <a:off x="7195511" y="4384070"/>
              <a:ext cx="447536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78DBD6B9-E0DB-4393-83B4-34149AA2F598}"/>
                </a:ext>
              </a:extLst>
            </p:cNvPr>
            <p:cNvSpPr/>
            <p:nvPr/>
          </p:nvSpPr>
          <p:spPr>
            <a:xfrm>
              <a:off x="7768956" y="4800127"/>
              <a:ext cx="3028638" cy="5067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수집한 뉴스에서 추출한 단어 및 표현을 활용하여 학습 </a:t>
              </a:r>
              <a:br>
                <a:rPr lang="en-US" altLang="ko-KR" sz="801" dirty="0">
                  <a:solidFill>
                    <a:schemeClr val="tx1"/>
                  </a:solidFill>
                </a:rPr>
              </a:br>
              <a:r>
                <a:rPr lang="ko-KR" altLang="en-US" sz="801" dirty="0">
                  <a:solidFill>
                    <a:schemeClr val="tx1"/>
                  </a:solidFill>
                </a:rPr>
                <a:t>컨텐츠 생성</a:t>
              </a: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2D832F4-BF8B-48E8-BAD8-9BAE25921948}"/>
                </a:ext>
              </a:extLst>
            </p:cNvPr>
            <p:cNvSpPr/>
            <p:nvPr/>
          </p:nvSpPr>
          <p:spPr>
            <a:xfrm>
              <a:off x="7768953" y="2909327"/>
              <a:ext cx="1153477" cy="2313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빅데이터 분석</a:t>
              </a: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55B3EF4C-3694-45CE-8D0E-48799AD08539}"/>
                </a:ext>
              </a:extLst>
            </p:cNvPr>
            <p:cNvSpPr/>
            <p:nvPr/>
          </p:nvSpPr>
          <p:spPr>
            <a:xfrm>
              <a:off x="7768956" y="4576755"/>
              <a:ext cx="1572257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학습 컨텐츠 생성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52BD16B-65A8-4D67-BE18-E86F6C455E84}"/>
                </a:ext>
              </a:extLst>
            </p:cNvPr>
            <p:cNvSpPr/>
            <p:nvPr/>
          </p:nvSpPr>
          <p:spPr>
            <a:xfrm>
              <a:off x="7768956" y="3819269"/>
              <a:ext cx="3028638" cy="708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</a:rPr>
                <a:t>뉴스를 수집하여 유용한 단어 및 표현을 추출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Redis</a:t>
              </a:r>
              <a:r>
                <a:rPr lang="ko-KR" altLang="en-US" sz="700" dirty="0">
                  <a:solidFill>
                    <a:schemeClr val="tx1"/>
                  </a:solidFill>
                </a:rPr>
                <a:t>를</a:t>
              </a:r>
              <a:r>
                <a:rPr lang="en-US" altLang="ko-KR" sz="700" dirty="0">
                  <a:solidFill>
                    <a:schemeClr val="tx1"/>
                  </a:solidFill>
                </a:rPr>
                <a:t> </a:t>
              </a:r>
              <a:r>
                <a:rPr lang="ko-KR" altLang="en-US" sz="700" dirty="0">
                  <a:solidFill>
                    <a:schemeClr val="tx1"/>
                  </a:solidFill>
                </a:rPr>
                <a:t>활용한 빠른 처리 데이터베이스 구축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Java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jsoup</a:t>
              </a:r>
              <a:r>
                <a:rPr lang="ko-KR" altLang="en-US" sz="700" dirty="0">
                  <a:solidFill>
                    <a:schemeClr val="tx1"/>
                  </a:solidFill>
                </a:rPr>
                <a:t>라이브러리를 활용한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웹크롤링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Core NLP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영어 자연어 처리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Papago API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한영 번역</a:t>
              </a: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9CF39F2-9CBC-4339-AF02-00525A270E35}"/>
                </a:ext>
              </a:extLst>
            </p:cNvPr>
            <p:cNvSpPr/>
            <p:nvPr/>
          </p:nvSpPr>
          <p:spPr>
            <a:xfrm>
              <a:off x="7768942" y="3581265"/>
              <a:ext cx="1759772" cy="2393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뉴스 기사 수집 및 분석</a:t>
              </a:r>
            </a:p>
          </p:txBody>
        </p: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B5F263B7-0CE5-448F-A763-BDFBE2FE01D9}"/>
                </a:ext>
              </a:extLst>
            </p:cNvPr>
            <p:cNvCxnSpPr>
              <a:cxnSpLocks/>
            </p:cNvCxnSpPr>
            <p:nvPr/>
          </p:nvCxnSpPr>
          <p:spPr>
            <a:xfrm>
              <a:off x="9940795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24E3C1FA-4309-49CF-83DD-DA9B8D146EA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733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F399E2B-CB76-4419-98AA-BB2029A58C0C}"/>
                </a:ext>
              </a:extLst>
            </p:cNvPr>
            <p:cNvSpPr/>
            <p:nvPr/>
          </p:nvSpPr>
          <p:spPr>
            <a:xfrm>
              <a:off x="7768956" y="5533236"/>
              <a:ext cx="3028638" cy="3278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사용자의 발음 및 강세를 분석하여 평가</a:t>
              </a:r>
              <a:endParaRPr lang="en-US" altLang="ko-KR" sz="801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801" dirty="0">
                  <a:solidFill>
                    <a:schemeClr val="tx1"/>
                  </a:solidFill>
                </a:rPr>
                <a:t>ETRI Open API </a:t>
              </a:r>
              <a:r>
                <a:rPr lang="ko-KR" altLang="en-US" sz="801" dirty="0">
                  <a:solidFill>
                    <a:schemeClr val="tx1"/>
                  </a:solidFill>
                </a:rPr>
                <a:t>활용</a:t>
              </a: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EB4A484-6529-451B-A63F-DB900788648D}"/>
                </a:ext>
              </a:extLst>
            </p:cNvPr>
            <p:cNvSpPr/>
            <p:nvPr/>
          </p:nvSpPr>
          <p:spPr>
            <a:xfrm>
              <a:off x="7773854" y="5309864"/>
              <a:ext cx="1670486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사용자 발음</a:t>
              </a:r>
              <a:r>
                <a:rPr lang="en-US" altLang="ko-KR" sz="899" b="1" dirty="0">
                  <a:solidFill>
                    <a:schemeClr val="tx1"/>
                  </a:solidFill>
                </a:rPr>
                <a:t>/</a:t>
              </a:r>
              <a:r>
                <a:rPr lang="ko-KR" altLang="en-US" sz="899" b="1" dirty="0">
                  <a:solidFill>
                    <a:schemeClr val="tx1"/>
                  </a:solidFill>
                </a:rPr>
                <a:t>강세 분석</a:t>
              </a: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A611FACC-EADD-49C2-BB8F-06EF3BC8009B}"/>
                </a:ext>
              </a:extLst>
            </p:cNvPr>
            <p:cNvGrpSpPr/>
            <p:nvPr/>
          </p:nvGrpSpPr>
          <p:grpSpPr>
            <a:xfrm>
              <a:off x="11556206" y="3909461"/>
              <a:ext cx="1761520" cy="872939"/>
              <a:chOff x="9808464" y="929511"/>
              <a:chExt cx="2109216" cy="694415"/>
            </a:xfrm>
          </p:grpSpPr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FFCE03B8-F550-4023-A42B-99ED14EFA9D2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5B431F0-AC92-42C8-89C1-8830F9EEFC37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한영 번역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CD277A7-1ED2-46BB-B508-4F37EFF39354}"/>
                </a:ext>
              </a:extLst>
            </p:cNvPr>
            <p:cNvGrpSpPr/>
            <p:nvPr/>
          </p:nvGrpSpPr>
          <p:grpSpPr>
            <a:xfrm>
              <a:off x="11662903" y="4306150"/>
              <a:ext cx="1468420" cy="357390"/>
              <a:chOff x="9693891" y="3133808"/>
              <a:chExt cx="2017760" cy="509209"/>
            </a:xfrm>
          </p:grpSpPr>
          <p:pic>
            <p:nvPicPr>
              <p:cNvPr id="338" name="Picture 32" descr="번역앱 '파파고(PAPAGO)'의 PC판이 있다?">
                <a:extLst>
                  <a:ext uri="{FF2B5EF4-FFF2-40B4-BE49-F238E27FC236}">
                    <a16:creationId xmlns:a16="http://schemas.microsoft.com/office/drawing/2014/main" id="{AD96F8A6-BDD4-4E89-9573-ECCCC0996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28" t="5476" r="25521" b="30819"/>
              <a:stretch/>
            </p:blipFill>
            <p:spPr bwMode="auto">
              <a:xfrm>
                <a:off x="9693891" y="3133808"/>
                <a:ext cx="509290" cy="509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9" name="Picture 34" descr="번역앱 '파파고(PAPAGO)'의 PC판이 있다?">
                <a:extLst>
                  <a:ext uri="{FF2B5EF4-FFF2-40B4-BE49-F238E27FC236}">
                    <a16:creationId xmlns:a16="http://schemas.microsoft.com/office/drawing/2014/main" id="{08C4A793-AE27-4C3B-AC62-67DDC6AAD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1" t="74935" r="18608" b="7402"/>
              <a:stretch/>
            </p:blipFill>
            <p:spPr bwMode="auto">
              <a:xfrm>
                <a:off x="10203181" y="3231248"/>
                <a:ext cx="1508470" cy="370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4113AD02-1467-48C8-8703-8E3A769F5CEA}"/>
                </a:ext>
              </a:extLst>
            </p:cNvPr>
            <p:cNvGrpSpPr/>
            <p:nvPr/>
          </p:nvGrpSpPr>
          <p:grpSpPr>
            <a:xfrm>
              <a:off x="11561549" y="5030345"/>
              <a:ext cx="2351002" cy="1294589"/>
              <a:chOff x="9808464" y="929511"/>
              <a:chExt cx="2109216" cy="694415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D8FFE61C-5456-4CFC-B7BA-FB88AA540335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74E45B72-E88C-407C-AE24-ABADCCB0FF6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발음 분석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9" name="Picture 28" descr="공공 인공지능 오픈 API·DATA 서비스 포털">
              <a:extLst>
                <a:ext uri="{FF2B5EF4-FFF2-40B4-BE49-F238E27FC236}">
                  <a16:creationId xmlns:a16="http://schemas.microsoft.com/office/drawing/2014/main" id="{04443FE1-330E-4030-8AD9-5297A6AF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1720" y="5523111"/>
              <a:ext cx="938072" cy="79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380CCACC-69D3-4F84-A48A-8C999CB2A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797593" y="4271887"/>
              <a:ext cx="758607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연결선: 꺾임 320">
              <a:extLst>
                <a:ext uri="{FF2B5EF4-FFF2-40B4-BE49-F238E27FC236}">
                  <a16:creationId xmlns:a16="http://schemas.microsoft.com/office/drawing/2014/main" id="{CCD2725C-6AC7-461A-82C3-CB1A52E92277}"/>
                </a:ext>
              </a:extLst>
            </p:cNvPr>
            <p:cNvCxnSpPr>
              <a:cxnSpLocks/>
              <a:stCxn id="352" idx="1"/>
            </p:cNvCxnSpPr>
            <p:nvPr/>
          </p:nvCxnSpPr>
          <p:spPr>
            <a:xfrm rot="10800000" flipV="1">
              <a:off x="10797593" y="3370652"/>
              <a:ext cx="758607" cy="681472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BEF917A0-DAA1-42E1-A149-9959D93B6C13}"/>
                </a:ext>
              </a:extLst>
            </p:cNvPr>
            <p:cNvCxnSpPr>
              <a:cxnSpLocks/>
              <a:endCxn id="336" idx="1"/>
            </p:cNvCxnSpPr>
            <p:nvPr/>
          </p:nvCxnSpPr>
          <p:spPr>
            <a:xfrm>
              <a:off x="10797595" y="5503866"/>
              <a:ext cx="763953" cy="41134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5FD444D3-526D-4B02-BA9E-4C24FDC0BF03}"/>
                </a:ext>
              </a:extLst>
            </p:cNvPr>
            <p:cNvGrpSpPr/>
            <p:nvPr/>
          </p:nvGrpSpPr>
          <p:grpSpPr>
            <a:xfrm>
              <a:off x="2964805" y="4067083"/>
              <a:ext cx="1155603" cy="1239799"/>
              <a:chOff x="9910963" y="901764"/>
              <a:chExt cx="2006715" cy="1239836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F386B5C3-F806-42DA-B60F-AE768BBEADB0}"/>
                  </a:ext>
                </a:extLst>
              </p:cNvPr>
              <p:cNvSpPr/>
              <p:nvPr/>
            </p:nvSpPr>
            <p:spPr>
              <a:xfrm>
                <a:off x="9910963" y="1166360"/>
                <a:ext cx="2006715" cy="975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260B00AA-5FEF-4498-B842-B00F1B115871}"/>
                  </a:ext>
                </a:extLst>
              </p:cNvPr>
              <p:cNvSpPr/>
              <p:nvPr/>
            </p:nvSpPr>
            <p:spPr>
              <a:xfrm>
                <a:off x="9910963" y="901764"/>
                <a:ext cx="2006715" cy="25173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사용자</a:t>
                </a:r>
              </a:p>
            </p:txBody>
          </p:sp>
        </p:grpSp>
        <p:pic>
          <p:nvPicPr>
            <p:cNvPr id="324" name="Picture 42" descr="학생 - 무료 컴퓨터개 아이콘">
              <a:extLst>
                <a:ext uri="{FF2B5EF4-FFF2-40B4-BE49-F238E27FC236}">
                  <a16:creationId xmlns:a16="http://schemas.microsoft.com/office/drawing/2014/main" id="{3F3640A8-EBD0-4297-9535-727450A8F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942" y="4403171"/>
              <a:ext cx="839163" cy="83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화살표: 오른쪽 324">
              <a:extLst>
                <a:ext uri="{FF2B5EF4-FFF2-40B4-BE49-F238E27FC236}">
                  <a16:creationId xmlns:a16="http://schemas.microsoft.com/office/drawing/2014/main" id="{EAD53DEC-8708-4B11-AEAA-DCDAADA3CC8A}"/>
                </a:ext>
              </a:extLst>
            </p:cNvPr>
            <p:cNvSpPr/>
            <p:nvPr/>
          </p:nvSpPr>
          <p:spPr>
            <a:xfrm>
              <a:off x="4120400" y="4403171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화살표: 오른쪽 325">
              <a:extLst>
                <a:ext uri="{FF2B5EF4-FFF2-40B4-BE49-F238E27FC236}">
                  <a16:creationId xmlns:a16="http://schemas.microsoft.com/office/drawing/2014/main" id="{30EA6185-DAAA-4295-A7A3-5AFA9638EF83}"/>
                </a:ext>
              </a:extLst>
            </p:cNvPr>
            <p:cNvSpPr/>
            <p:nvPr/>
          </p:nvSpPr>
          <p:spPr>
            <a:xfrm rot="10800000">
              <a:off x="4120399" y="4819950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2B32784-76E0-4A76-B79B-B580E3889D5F}"/>
                </a:ext>
              </a:extLst>
            </p:cNvPr>
            <p:cNvSpPr txBox="1"/>
            <p:nvPr/>
          </p:nvSpPr>
          <p:spPr>
            <a:xfrm>
              <a:off x="4108512" y="4953010"/>
              <a:ext cx="922047" cy="2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학습 컨텐츠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535E440-8031-46BA-9662-6EFC8740BC75}"/>
                </a:ext>
              </a:extLst>
            </p:cNvPr>
            <p:cNvSpPr txBox="1"/>
            <p:nvPr/>
          </p:nvSpPr>
          <p:spPr>
            <a:xfrm>
              <a:off x="4045228" y="4175353"/>
              <a:ext cx="1063112" cy="2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사용자 데이터</a:t>
              </a:r>
            </a:p>
          </p:txBody>
        </p:sp>
        <p:pic>
          <p:nvPicPr>
            <p:cNvPr id="329" name="Picture 2" descr="플라스크(Flask) #1_ 파이썬 웹 프레임 워크 플라스크 시작하기">
              <a:extLst>
                <a:ext uri="{FF2B5EF4-FFF2-40B4-BE49-F238E27FC236}">
                  <a16:creationId xmlns:a16="http://schemas.microsoft.com/office/drawing/2014/main" id="{E8B9A415-5C94-4D17-A908-90ED6AD9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8715" y="2790294"/>
              <a:ext cx="779699" cy="304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0" name="Picture 4" descr="Ubuntu 16.04에 레디스(Redis) 설치, 실행 하기 | live and let live">
              <a:extLst>
                <a:ext uri="{FF2B5EF4-FFF2-40B4-BE49-F238E27FC236}">
                  <a16:creationId xmlns:a16="http://schemas.microsoft.com/office/drawing/2014/main" id="{682C3D7E-42D1-4C44-8883-3C19830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9606" y="4271887"/>
              <a:ext cx="771365" cy="25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C4AD137F-483F-4A56-A46E-1376289389F4}"/>
                </a:ext>
              </a:extLst>
            </p:cNvPr>
            <p:cNvSpPr txBox="1"/>
            <p:nvPr/>
          </p:nvSpPr>
          <p:spPr>
            <a:xfrm>
              <a:off x="7726940" y="2446437"/>
              <a:ext cx="1614273" cy="47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Apache Tomcat                 </a:t>
              </a: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Python Flask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05A9F9CA-9DE2-4E5B-BCD9-88641ED14EC8}"/>
                </a:ext>
              </a:extLst>
            </p:cNvPr>
            <p:cNvSpPr txBox="1"/>
            <p:nvPr/>
          </p:nvSpPr>
          <p:spPr>
            <a:xfrm>
              <a:off x="9203597" y="2443455"/>
              <a:ext cx="1719909" cy="2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Spring Framework</a:t>
              </a:r>
            </a:p>
          </p:txBody>
        </p:sp>
        <p:pic>
          <p:nvPicPr>
            <p:cNvPr id="333" name="Picture 26" descr="구글 음성 인식 API 설정하기 &gt; 인공 지능 - Hell Maker">
              <a:extLst>
                <a:ext uri="{FF2B5EF4-FFF2-40B4-BE49-F238E27FC236}">
                  <a16:creationId xmlns:a16="http://schemas.microsoft.com/office/drawing/2014/main" id="{85969965-FB14-4DD5-A63A-6E56096FE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9" b="24697"/>
            <a:stretch/>
          </p:blipFill>
          <p:spPr bwMode="auto">
            <a:xfrm>
              <a:off x="11623247" y="5724807"/>
              <a:ext cx="1272645" cy="41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_x618046672">
            <a:extLst>
              <a:ext uri="{FF2B5EF4-FFF2-40B4-BE49-F238E27FC236}">
                <a16:creationId xmlns:a16="http://schemas.microsoft.com/office/drawing/2014/main" id="{4977F0D7-B375-4A16-99FA-DCC07FD7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963" y="2733855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_x618046672">
            <a:extLst>
              <a:ext uri="{FF2B5EF4-FFF2-40B4-BE49-F238E27FC236}">
                <a16:creationId xmlns:a16="http://schemas.microsoft.com/office/drawing/2014/main" id="{D5076D41-FAF2-4A95-AAEC-CEC2E76F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863" y="2191597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_x618046672">
            <a:extLst>
              <a:ext uri="{FF2B5EF4-FFF2-40B4-BE49-F238E27FC236}">
                <a16:creationId xmlns:a16="http://schemas.microsoft.com/office/drawing/2014/main" id="{064F868A-C770-4B98-B972-7498A671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863" y="2785108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3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_x618046672">
            <a:extLst>
              <a:ext uri="{FF2B5EF4-FFF2-40B4-BE49-F238E27FC236}">
                <a16:creationId xmlns:a16="http://schemas.microsoft.com/office/drawing/2014/main" id="{DDB0E3CA-017A-4FBA-94C1-60D07503C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863" y="3586183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_x618046672">
            <a:extLst>
              <a:ext uri="{FF2B5EF4-FFF2-40B4-BE49-F238E27FC236}">
                <a16:creationId xmlns:a16="http://schemas.microsoft.com/office/drawing/2014/main" id="{B3C360EC-799A-4963-A85F-94E8E6198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863" y="4179376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5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_x618046672">
            <a:extLst>
              <a:ext uri="{FF2B5EF4-FFF2-40B4-BE49-F238E27FC236}">
                <a16:creationId xmlns:a16="http://schemas.microsoft.com/office/drawing/2014/main" id="{71A1A6D6-4112-4C3C-940F-1FFBBBF1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123" y="5024111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6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_x618046672">
            <a:extLst>
              <a:ext uri="{FF2B5EF4-FFF2-40B4-BE49-F238E27FC236}">
                <a16:creationId xmlns:a16="http://schemas.microsoft.com/office/drawing/2014/main" id="{7CA59006-788A-4903-B2AC-8D9E7037D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836" y="5024111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7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_x618046672">
            <a:extLst>
              <a:ext uri="{FF2B5EF4-FFF2-40B4-BE49-F238E27FC236}">
                <a16:creationId xmlns:a16="http://schemas.microsoft.com/office/drawing/2014/main" id="{10BBBDBC-8D6B-421D-A446-7734D0961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179" y="4184159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8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_x618046672">
            <a:extLst>
              <a:ext uri="{FF2B5EF4-FFF2-40B4-BE49-F238E27FC236}">
                <a16:creationId xmlns:a16="http://schemas.microsoft.com/office/drawing/2014/main" id="{0CBE8B34-87DE-4466-A03C-A1679B81A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179" y="3010080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9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그래픽 10" descr="배지 10">
            <a:extLst>
              <a:ext uri="{FF2B5EF4-FFF2-40B4-BE49-F238E27FC236}">
                <a16:creationId xmlns:a16="http://schemas.microsoft.com/office/drawing/2014/main" id="{8D11D2F9-34BF-4EEC-ACBF-458230AAB6A8}"/>
              </a:ext>
            </a:extLst>
          </p:cNvPr>
          <p:cNvGrpSpPr/>
          <p:nvPr/>
        </p:nvGrpSpPr>
        <p:grpSpPr>
          <a:xfrm>
            <a:off x="2110084" y="1841579"/>
            <a:ext cx="288000" cy="288000"/>
            <a:chOff x="1061399" y="1585337"/>
            <a:chExt cx="411438" cy="411438"/>
          </a:xfrm>
          <a:solidFill>
            <a:srgbClr val="FF0000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EE783C-501A-4A05-B622-7E1FFEB392AC}"/>
                </a:ext>
              </a:extLst>
            </p:cNvPr>
            <p:cNvSpPr/>
            <p:nvPr/>
          </p:nvSpPr>
          <p:spPr>
            <a:xfrm>
              <a:off x="1061399" y="1585337"/>
              <a:ext cx="411438" cy="411438"/>
            </a:xfrm>
            <a:custGeom>
              <a:avLst/>
              <a:gdLst>
                <a:gd name="connsiteX0" fmla="*/ 205779 w 411438"/>
                <a:gd name="connsiteY0" fmla="*/ 10824 h 411438"/>
                <a:gd name="connsiteX1" fmla="*/ 400733 w 411438"/>
                <a:gd name="connsiteY1" fmla="*/ 205660 h 411438"/>
                <a:gd name="connsiteX2" fmla="*/ 205898 w 411438"/>
                <a:gd name="connsiteY2" fmla="*/ 400614 h 411438"/>
                <a:gd name="connsiteX3" fmla="*/ 10943 w 411438"/>
                <a:gd name="connsiteY3" fmla="*/ 205779 h 411438"/>
                <a:gd name="connsiteX4" fmla="*/ 10943 w 411438"/>
                <a:gd name="connsiteY4" fmla="*/ 205714 h 411438"/>
                <a:gd name="connsiteX5" fmla="*/ 205779 w 411438"/>
                <a:gd name="connsiteY5" fmla="*/ 10824 h 411438"/>
                <a:gd name="connsiteX6" fmla="*/ 205779 w 411438"/>
                <a:gd name="connsiteY6" fmla="*/ 0 h 411438"/>
                <a:gd name="connsiteX7" fmla="*/ 0 w 411438"/>
                <a:gd name="connsiteY7" fmla="*/ 205660 h 411438"/>
                <a:gd name="connsiteX8" fmla="*/ 205660 w 411438"/>
                <a:gd name="connsiteY8" fmla="*/ 411438 h 411438"/>
                <a:gd name="connsiteX9" fmla="*/ 411438 w 411438"/>
                <a:gd name="connsiteY9" fmla="*/ 205779 h 411438"/>
                <a:gd name="connsiteX10" fmla="*/ 411438 w 411438"/>
                <a:gd name="connsiteY10" fmla="*/ 205714 h 411438"/>
                <a:gd name="connsiteX11" fmla="*/ 205952 w 411438"/>
                <a:gd name="connsiteY11" fmla="*/ 0 h 411438"/>
                <a:gd name="connsiteX12" fmla="*/ 205779 w 411438"/>
                <a:gd name="connsiteY12" fmla="*/ 0 h 4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438" h="411438">
                  <a:moveTo>
                    <a:pt x="205779" y="10824"/>
                  </a:moveTo>
                  <a:cubicBezTo>
                    <a:pt x="313416" y="10791"/>
                    <a:pt x="400700" y="98022"/>
                    <a:pt x="400733" y="205660"/>
                  </a:cubicBezTo>
                  <a:cubicBezTo>
                    <a:pt x="400766" y="313297"/>
                    <a:pt x="313535" y="400581"/>
                    <a:pt x="205898" y="400614"/>
                  </a:cubicBezTo>
                  <a:cubicBezTo>
                    <a:pt x="98260" y="400647"/>
                    <a:pt x="10976" y="313416"/>
                    <a:pt x="10943" y="205779"/>
                  </a:cubicBezTo>
                  <a:cubicBezTo>
                    <a:pt x="10943" y="205757"/>
                    <a:pt x="10943" y="205735"/>
                    <a:pt x="10943" y="205714"/>
                  </a:cubicBezTo>
                  <a:cubicBezTo>
                    <a:pt x="11050" y="98145"/>
                    <a:pt x="98210" y="10962"/>
                    <a:pt x="205779" y="10824"/>
                  </a:cubicBezTo>
                  <a:moveTo>
                    <a:pt x="205779" y="0"/>
                  </a:moveTo>
                  <a:cubicBezTo>
                    <a:pt x="92163" y="-33"/>
                    <a:pt x="33" y="92044"/>
                    <a:pt x="0" y="205660"/>
                  </a:cubicBezTo>
                  <a:cubicBezTo>
                    <a:pt x="-33" y="319275"/>
                    <a:pt x="92044" y="411405"/>
                    <a:pt x="205660" y="411438"/>
                  </a:cubicBezTo>
                  <a:cubicBezTo>
                    <a:pt x="319275" y="411471"/>
                    <a:pt x="411405" y="319394"/>
                    <a:pt x="411438" y="205779"/>
                  </a:cubicBezTo>
                  <a:cubicBezTo>
                    <a:pt x="411438" y="205757"/>
                    <a:pt x="411438" y="205735"/>
                    <a:pt x="411438" y="205714"/>
                  </a:cubicBezTo>
                  <a:cubicBezTo>
                    <a:pt x="411501" y="92164"/>
                    <a:pt x="319501" y="63"/>
                    <a:pt x="205952" y="0"/>
                  </a:cubicBezTo>
                  <a:cubicBezTo>
                    <a:pt x="205894" y="0"/>
                    <a:pt x="205837" y="0"/>
                    <a:pt x="205779" y="0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CC14E7A-1632-43F3-8ECF-1000C7B500AF}"/>
                </a:ext>
              </a:extLst>
            </p:cNvPr>
            <p:cNvSpPr/>
            <p:nvPr/>
          </p:nvSpPr>
          <p:spPr>
            <a:xfrm>
              <a:off x="1157053" y="1693417"/>
              <a:ext cx="55961" cy="182279"/>
            </a:xfrm>
            <a:custGeom>
              <a:avLst/>
              <a:gdLst>
                <a:gd name="connsiteX0" fmla="*/ 43486 w 55961"/>
                <a:gd name="connsiteY0" fmla="*/ 182279 h 182279"/>
                <a:gd name="connsiteX1" fmla="*/ 43486 w 55961"/>
                <a:gd name="connsiteY1" fmla="*/ 17551 h 182279"/>
                <a:gd name="connsiteX2" fmla="*/ 43400 w 55961"/>
                <a:gd name="connsiteY2" fmla="*/ 17508 h 182279"/>
                <a:gd name="connsiteX3" fmla="*/ 40358 w 55961"/>
                <a:gd name="connsiteY3" fmla="*/ 20122 h 182279"/>
                <a:gd name="connsiteX4" fmla="*/ 30616 w 55961"/>
                <a:gd name="connsiteY4" fmla="*/ 27326 h 182279"/>
                <a:gd name="connsiteX5" fmla="*/ 19451 w 55961"/>
                <a:gd name="connsiteY5" fmla="*/ 33907 h 182279"/>
                <a:gd name="connsiteX6" fmla="*/ 8086 w 55961"/>
                <a:gd name="connsiteY6" fmla="*/ 39416 h 182279"/>
                <a:gd name="connsiteX7" fmla="*/ 0 w 55961"/>
                <a:gd name="connsiteY7" fmla="*/ 42615 h 182279"/>
                <a:gd name="connsiteX8" fmla="*/ 0 w 55961"/>
                <a:gd name="connsiteY8" fmla="*/ 32332 h 182279"/>
                <a:gd name="connsiteX9" fmla="*/ 27715 w 55961"/>
                <a:gd name="connsiteY9" fmla="*/ 19316 h 182279"/>
                <a:gd name="connsiteX10" fmla="*/ 54018 w 55961"/>
                <a:gd name="connsiteY10" fmla="*/ 0 h 182279"/>
                <a:gd name="connsiteX11" fmla="*/ 55961 w 55961"/>
                <a:gd name="connsiteY11" fmla="*/ 97 h 182279"/>
                <a:gd name="connsiteX12" fmla="*/ 55961 w 55961"/>
                <a:gd name="connsiteY12" fmla="*/ 182279 h 18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61" h="182279">
                  <a:moveTo>
                    <a:pt x="43486" y="182279"/>
                  </a:moveTo>
                  <a:lnTo>
                    <a:pt x="43486" y="17551"/>
                  </a:lnTo>
                  <a:cubicBezTo>
                    <a:pt x="43486" y="17486"/>
                    <a:pt x="43448" y="17470"/>
                    <a:pt x="43400" y="17508"/>
                  </a:cubicBezTo>
                  <a:lnTo>
                    <a:pt x="40358" y="20122"/>
                  </a:lnTo>
                  <a:cubicBezTo>
                    <a:pt x="37278" y="22741"/>
                    <a:pt x="34023" y="25148"/>
                    <a:pt x="30616" y="27326"/>
                  </a:cubicBezTo>
                  <a:cubicBezTo>
                    <a:pt x="26985" y="29658"/>
                    <a:pt x="23223" y="31872"/>
                    <a:pt x="19451" y="33907"/>
                  </a:cubicBezTo>
                  <a:cubicBezTo>
                    <a:pt x="15679" y="35942"/>
                    <a:pt x="11836" y="37798"/>
                    <a:pt x="8086" y="39416"/>
                  </a:cubicBezTo>
                  <a:cubicBezTo>
                    <a:pt x="5250" y="40629"/>
                    <a:pt x="2544" y="41700"/>
                    <a:pt x="0" y="42615"/>
                  </a:cubicBezTo>
                  <a:lnTo>
                    <a:pt x="0" y="32332"/>
                  </a:lnTo>
                  <a:cubicBezTo>
                    <a:pt x="9710" y="29079"/>
                    <a:pt x="19011" y="24711"/>
                    <a:pt x="27715" y="19316"/>
                  </a:cubicBezTo>
                  <a:cubicBezTo>
                    <a:pt x="36965" y="13560"/>
                    <a:pt x="45758" y="7102"/>
                    <a:pt x="54018" y="0"/>
                  </a:cubicBezTo>
                  <a:lnTo>
                    <a:pt x="55961" y="97"/>
                  </a:lnTo>
                  <a:lnTo>
                    <a:pt x="55961" y="182279"/>
                  </a:ln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CC59C9E-2888-430F-8E86-3784A77802BA}"/>
                </a:ext>
              </a:extLst>
            </p:cNvPr>
            <p:cNvSpPr/>
            <p:nvPr/>
          </p:nvSpPr>
          <p:spPr>
            <a:xfrm>
              <a:off x="1255199" y="1694532"/>
              <a:ext cx="110405" cy="184218"/>
            </a:xfrm>
            <a:custGeom>
              <a:avLst/>
              <a:gdLst>
                <a:gd name="connsiteX0" fmla="*/ 53555 w 110405"/>
                <a:gd name="connsiteY0" fmla="*/ 184212 h 184218"/>
                <a:gd name="connsiteX1" fmla="*/ 31149 w 110405"/>
                <a:gd name="connsiteY1" fmla="*/ 178621 h 184218"/>
                <a:gd name="connsiteX2" fmla="*/ 14371 w 110405"/>
                <a:gd name="connsiteY2" fmla="*/ 162065 h 184218"/>
                <a:gd name="connsiteX3" fmla="*/ 3715 w 110405"/>
                <a:gd name="connsiteY3" fmla="*/ 134464 h 184218"/>
                <a:gd name="connsiteX4" fmla="*/ 13 w 110405"/>
                <a:gd name="connsiteY4" fmla="*/ 95924 h 184218"/>
                <a:gd name="connsiteX5" fmla="*/ 15021 w 110405"/>
                <a:gd name="connsiteY5" fmla="*/ 23797 h 184218"/>
                <a:gd name="connsiteX6" fmla="*/ 57484 w 110405"/>
                <a:gd name="connsiteY6" fmla="*/ 22 h 184218"/>
                <a:gd name="connsiteX7" fmla="*/ 110392 w 110405"/>
                <a:gd name="connsiteY7" fmla="*/ 91362 h 184218"/>
                <a:gd name="connsiteX8" fmla="*/ 106501 w 110405"/>
                <a:gd name="connsiteY8" fmla="*/ 131666 h 184218"/>
                <a:gd name="connsiteX9" fmla="*/ 95266 w 110405"/>
                <a:gd name="connsiteY9" fmla="*/ 160756 h 184218"/>
                <a:gd name="connsiteX10" fmla="*/ 77465 w 110405"/>
                <a:gd name="connsiteY10" fmla="*/ 178302 h 184218"/>
                <a:gd name="connsiteX11" fmla="*/ 53555 w 110405"/>
                <a:gd name="connsiteY11" fmla="*/ 184212 h 184218"/>
                <a:gd name="connsiteX12" fmla="*/ 56472 w 110405"/>
                <a:gd name="connsiteY12" fmla="*/ 10413 h 184218"/>
                <a:gd name="connsiteX13" fmla="*/ 23837 w 110405"/>
                <a:gd name="connsiteY13" fmla="*/ 31980 h 184218"/>
                <a:gd name="connsiteX14" fmla="*/ 12975 w 110405"/>
                <a:gd name="connsiteY14" fmla="*/ 94625 h 184218"/>
                <a:gd name="connsiteX15" fmla="*/ 23393 w 110405"/>
                <a:gd name="connsiteY15" fmla="*/ 153276 h 184218"/>
                <a:gd name="connsiteX16" fmla="*/ 55324 w 110405"/>
                <a:gd name="connsiteY16" fmla="*/ 174021 h 184218"/>
                <a:gd name="connsiteX17" fmla="*/ 73726 w 110405"/>
                <a:gd name="connsiteY17" fmla="*/ 168560 h 184218"/>
                <a:gd name="connsiteX18" fmla="*/ 86953 w 110405"/>
                <a:gd name="connsiteY18" fmla="*/ 152751 h 184218"/>
                <a:gd name="connsiteX19" fmla="*/ 94784 w 110405"/>
                <a:gd name="connsiteY19" fmla="*/ 127579 h 184218"/>
                <a:gd name="connsiteX20" fmla="*/ 97409 w 110405"/>
                <a:gd name="connsiteY20" fmla="*/ 93380 h 184218"/>
                <a:gd name="connsiteX21" fmla="*/ 56472 w 110405"/>
                <a:gd name="connsiteY21" fmla="*/ 10413 h 18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405" h="184218">
                  <a:moveTo>
                    <a:pt x="53555" y="184212"/>
                  </a:moveTo>
                  <a:cubicBezTo>
                    <a:pt x="45726" y="184340"/>
                    <a:pt x="38000" y="182413"/>
                    <a:pt x="31149" y="178621"/>
                  </a:cubicBezTo>
                  <a:cubicBezTo>
                    <a:pt x="24270" y="174579"/>
                    <a:pt x="18505" y="168889"/>
                    <a:pt x="14371" y="162065"/>
                  </a:cubicBezTo>
                  <a:cubicBezTo>
                    <a:pt x="9269" y="153541"/>
                    <a:pt x="5664" y="144205"/>
                    <a:pt x="3715" y="134464"/>
                  </a:cubicBezTo>
                  <a:cubicBezTo>
                    <a:pt x="1100" y="121787"/>
                    <a:pt x="-141" y="108866"/>
                    <a:pt x="13" y="95924"/>
                  </a:cubicBezTo>
                  <a:cubicBezTo>
                    <a:pt x="13" y="64128"/>
                    <a:pt x="5062" y="39860"/>
                    <a:pt x="15021" y="23797"/>
                  </a:cubicBezTo>
                  <a:cubicBezTo>
                    <a:pt x="23696" y="8636"/>
                    <a:pt x="40024" y="-507"/>
                    <a:pt x="57484" y="22"/>
                  </a:cubicBezTo>
                  <a:cubicBezTo>
                    <a:pt x="92592" y="22"/>
                    <a:pt x="110392" y="30752"/>
                    <a:pt x="110392" y="91362"/>
                  </a:cubicBezTo>
                  <a:cubicBezTo>
                    <a:pt x="110554" y="104897"/>
                    <a:pt x="109249" y="118411"/>
                    <a:pt x="106501" y="131666"/>
                  </a:cubicBezTo>
                  <a:cubicBezTo>
                    <a:pt x="104420" y="141926"/>
                    <a:pt x="100622" y="151761"/>
                    <a:pt x="95266" y="160756"/>
                  </a:cubicBezTo>
                  <a:cubicBezTo>
                    <a:pt x="90900" y="168006"/>
                    <a:pt x="84778" y="174041"/>
                    <a:pt x="77465" y="178302"/>
                  </a:cubicBezTo>
                  <a:cubicBezTo>
                    <a:pt x="70143" y="182314"/>
                    <a:pt x="61903" y="184351"/>
                    <a:pt x="53555" y="184212"/>
                  </a:cubicBezTo>
                  <a:close/>
                  <a:moveTo>
                    <a:pt x="56472" y="10413"/>
                  </a:moveTo>
                  <a:cubicBezTo>
                    <a:pt x="42243" y="10413"/>
                    <a:pt x="31262" y="17665"/>
                    <a:pt x="23837" y="31980"/>
                  </a:cubicBezTo>
                  <a:cubicBezTo>
                    <a:pt x="16628" y="45884"/>
                    <a:pt x="12975" y="66964"/>
                    <a:pt x="12975" y="94625"/>
                  </a:cubicBezTo>
                  <a:cubicBezTo>
                    <a:pt x="12975" y="120181"/>
                    <a:pt x="16476" y="139914"/>
                    <a:pt x="23393" y="153276"/>
                  </a:cubicBezTo>
                  <a:cubicBezTo>
                    <a:pt x="28888" y="165991"/>
                    <a:pt x="41474" y="174167"/>
                    <a:pt x="55324" y="174021"/>
                  </a:cubicBezTo>
                  <a:cubicBezTo>
                    <a:pt x="61872" y="174123"/>
                    <a:pt x="68294" y="172217"/>
                    <a:pt x="73726" y="168560"/>
                  </a:cubicBezTo>
                  <a:cubicBezTo>
                    <a:pt x="79396" y="164489"/>
                    <a:pt x="83946" y="159051"/>
                    <a:pt x="86953" y="152751"/>
                  </a:cubicBezTo>
                  <a:cubicBezTo>
                    <a:pt x="90778" y="144788"/>
                    <a:pt x="93416" y="136307"/>
                    <a:pt x="94784" y="127579"/>
                  </a:cubicBezTo>
                  <a:cubicBezTo>
                    <a:pt x="96639" y="116276"/>
                    <a:pt x="97518" y="104835"/>
                    <a:pt x="97409" y="93380"/>
                  </a:cubicBezTo>
                  <a:cubicBezTo>
                    <a:pt x="97430" y="38339"/>
                    <a:pt x="83651" y="10413"/>
                    <a:pt x="56472" y="10413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49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711161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70126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118203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002570" y="6369435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540931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7" y="1563410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20" y="1803961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B208AEA-FC85-40CD-A0CA-DA1F306CC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6" y="1017867"/>
            <a:ext cx="8699488" cy="54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0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355487" y="1473901"/>
            <a:ext cx="8508173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ㅌㅌㅊ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D5D5C1-5818-40FC-838E-2173DFC82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700653"/>
              </p:ext>
            </p:extLst>
          </p:nvPr>
        </p:nvGraphicFramePr>
        <p:xfrm>
          <a:off x="355488" y="1812454"/>
          <a:ext cx="8508171" cy="431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192">
                  <a:extLst>
                    <a:ext uri="{9D8B030D-6E8A-4147-A177-3AD203B41FA5}">
                      <a16:colId xmlns:a16="http://schemas.microsoft.com/office/drawing/2014/main" val="3866546648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552751478"/>
                    </a:ext>
                  </a:extLst>
                </a:gridCol>
                <a:gridCol w="3643587">
                  <a:extLst>
                    <a:ext uri="{9D8B030D-6E8A-4147-A177-3AD203B41FA5}">
                      <a16:colId xmlns:a16="http://schemas.microsoft.com/office/drawing/2014/main" val="4225636316"/>
                    </a:ext>
                  </a:extLst>
                </a:gridCol>
              </a:tblGrid>
              <a:tr h="613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영어학습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애플리케이션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스캔뉴스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본 프로젝트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애플리케이션 </a:t>
                      </a:r>
                      <a:r>
                        <a:rPr lang="en-US" altLang="ko-KR" dirty="0"/>
                        <a:t>(THE)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785148"/>
                  </a:ext>
                </a:extLst>
              </a:tr>
              <a:tr h="11448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편리성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스토어에서 앱을 다운받아서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지능형 웹을 통해 웹사이트로 연결하여 사용가능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앱을 다운받아서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959512"/>
                  </a:ext>
                </a:extLst>
              </a:tr>
              <a:tr h="1299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뉴스안의 단어를 검색하면서 영어뉴스 읽기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영어문장을 녹음하는 기능만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/>
                        <a:t>매일 뉴스안에서 자동으로 생성되는 문제를 통해 학습</a:t>
                      </a:r>
                      <a:endParaRPr lang="en-US" altLang="ko-KR" sz="15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/>
                        <a:t>원어민 발음과 음정 및 강세를 비교 분석을 통해 파장으로 직접 보여주어 교정 방향 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74658"/>
                  </a:ext>
                </a:extLst>
              </a:tr>
              <a:tr h="11448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사용성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카테고리별로 뉴스를 선택하여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중요한 문장 및 자주 쓰이는 문장의 구분이 없음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무료로 제공함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신문사별로 선택하여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매일 영어뉴스의 중요한문장 및 표현을 가져와 자동으로 문제를 생성하기때문에 관리 비용이 줄일 수 있음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무료로 제공함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5880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CAB47D-7F59-4696-9E0A-C0B66FA6C63D}"/>
              </a:ext>
            </a:extLst>
          </p:cNvPr>
          <p:cNvSpPr txBox="1"/>
          <p:nvPr/>
        </p:nvSpPr>
        <p:spPr>
          <a:xfrm>
            <a:off x="332703" y="1481273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기존 제품과의 비교 </a:t>
            </a:r>
          </a:p>
        </p:txBody>
      </p:sp>
    </p:spTree>
    <p:extLst>
      <p:ext uri="{BB962C8B-B14F-4D97-AF65-F5344CB8AC3E}">
        <p14:creationId xmlns:p14="http://schemas.microsoft.com/office/powerpoint/2010/main" val="408821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2002</Words>
  <Application>Microsoft Office PowerPoint</Application>
  <PresentationFormat>화면 슬라이드 쇼(4:3)</PresentationFormat>
  <Paragraphs>611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굴림</vt:lpstr>
      <vt:lpstr>맑은 고딕</vt:lpstr>
      <vt:lpstr>함초롬돋움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이재훈</cp:lastModifiedBy>
  <cp:revision>270</cp:revision>
  <dcterms:created xsi:type="dcterms:W3CDTF">2014-04-16T00:55:54Z</dcterms:created>
  <dcterms:modified xsi:type="dcterms:W3CDTF">2020-07-27T01:59:37Z</dcterms:modified>
</cp:coreProperties>
</file>